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2" r:id="rId12"/>
    <p:sldId id="271" r:id="rId13"/>
    <p:sldId id="267" r:id="rId14"/>
    <p:sldId id="272" r:id="rId15"/>
    <p:sldId id="273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62" y="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0.png"/><Relationship Id="rId5" Type="http://schemas.openxmlformats.org/officeDocument/2006/relationships/image" Target="../media/image2.png"/><Relationship Id="rId10" Type="http://schemas.openxmlformats.org/officeDocument/2006/relationships/image" Target="../media/image19.png"/><Relationship Id="rId4" Type="http://schemas.openxmlformats.org/officeDocument/2006/relationships/image" Target="../media/image1.emf"/><Relationship Id="rId9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Strategies-to-Internationalise-the-Curriculum-at-the-Course-Level.pdf" TargetMode="External"/><Relationship Id="rId3" Type="http://schemas.openxmlformats.org/officeDocument/2006/relationships/image" Target="../media/image1.emf"/><Relationship Id="rId7" Type="http://schemas.openxmlformats.org/officeDocument/2006/relationships/hyperlink" Target="7_steps_to_Internationalisation_2012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pn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10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802"/>
            <a:ext cx="12192000" cy="11700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sr-Latn-BA" sz="4400" dirty="0"/>
              <a:t>How to internationalize </a:t>
            </a:r>
            <a:r>
              <a:rPr lang="sr-Latn-BA" sz="4400" dirty="0" smtClean="0"/>
              <a:t>curriculum?</a:t>
            </a:r>
            <a:br>
              <a:rPr lang="sr-Latn-BA" sz="4400" dirty="0" smtClean="0"/>
            </a:br>
            <a:r>
              <a:rPr lang="sr-Latn-BA" sz="4400" dirty="0" smtClean="0"/>
              <a:t> </a:t>
            </a:r>
            <a:r>
              <a:rPr lang="en-US" sz="2700" dirty="0"/>
              <a:t>4.2 WORKSHOP ON INTERNATIONALISATION OF THE CURRICULA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9253"/>
            <a:ext cx="9144000" cy="1426349"/>
          </a:xfrm>
        </p:spPr>
        <p:txBody>
          <a:bodyPr/>
          <a:lstStyle/>
          <a:p>
            <a:r>
              <a:rPr lang="sr-Latn-BA" b="1" dirty="0" smtClean="0"/>
              <a:t>University of East Sarajevo Faculty of Medicine Foča</a:t>
            </a:r>
          </a:p>
          <a:p>
            <a:r>
              <a:rPr lang="sr-Latn-BA" dirty="0" smtClean="0"/>
              <a:t>Nenad Markovic, Ognjenka Janjić Pavlović, Dragana Drakul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3720" y="6125798"/>
            <a:ext cx="9585960" cy="1216950"/>
            <a:chOff x="1043940" y="5751048"/>
            <a:chExt cx="9585960" cy="12169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6" name="Picture 5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793" y="4399065"/>
            <a:ext cx="1260414" cy="122794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96" y="180985"/>
            <a:ext cx="2220484" cy="976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1550" y="2218232"/>
            <a:ext cx="7410450" cy="359092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9170" y="1503016"/>
            <a:ext cx="4540473" cy="535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following table presents strategies for comprehensive course internationalization that can permeate all aspects of the course design</a:t>
            </a:r>
            <a:r>
              <a:rPr lang="sr-Latn-BA" sz="2400" dirty="0" smtClean="0"/>
              <a:t>:</a:t>
            </a:r>
          </a:p>
          <a:p>
            <a:r>
              <a:rPr lang="sr-Latn-BA" sz="2400" dirty="0" smtClean="0"/>
              <a:t>Internationalized student learning outcomes</a:t>
            </a:r>
          </a:p>
          <a:p>
            <a:r>
              <a:rPr lang="sr-Latn-BA" sz="2400" dirty="0" smtClean="0"/>
              <a:t>Internationalized content</a:t>
            </a:r>
          </a:p>
          <a:p>
            <a:r>
              <a:rPr lang="en-US" sz="2400" dirty="0" smtClean="0"/>
              <a:t>Internationalized teaching and learning activities</a:t>
            </a:r>
            <a:endParaRPr lang="sr-Latn-BA" sz="2400" dirty="0" smtClean="0"/>
          </a:p>
          <a:p>
            <a:r>
              <a:rPr lang="sr-Latn-BA" sz="2400" b="1" u="sng" dirty="0" smtClean="0"/>
              <a:t>Internationalized assessment methods</a:t>
            </a:r>
          </a:p>
          <a:p>
            <a:endParaRPr lang="sr-Latn-BA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78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course internationalization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1250" y="1934369"/>
            <a:ext cx="7429500" cy="4133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0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course internationalization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6012" y="1763292"/>
            <a:ext cx="7419975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6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Ideas to encourage the </a:t>
            </a:r>
            <a:r>
              <a:rPr lang="en-US" sz="3600" dirty="0" smtClean="0"/>
              <a:t>internationalization </a:t>
            </a:r>
            <a:r>
              <a:rPr lang="en-US" sz="3600" dirty="0"/>
              <a:t>of teaching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7284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&gt;&gt; Preparatory reflective questions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</a:t>
            </a:r>
            <a:r>
              <a:rPr lang="en-US" dirty="0">
                <a:solidFill>
                  <a:srgbClr val="FF0000"/>
                </a:solidFill>
              </a:rPr>
              <a:t>sources, case studies, approaches (theoretical/methodological), etc., from other (</a:t>
            </a:r>
            <a:r>
              <a:rPr lang="en-US" dirty="0" smtClean="0">
                <a:solidFill>
                  <a:srgbClr val="FF0000"/>
                </a:solidFill>
              </a:rPr>
              <a:t>subject-related</a:t>
            </a:r>
            <a:r>
              <a:rPr lang="en-US" dirty="0">
                <a:solidFill>
                  <a:srgbClr val="FF0000"/>
                </a:solidFill>
              </a:rPr>
              <a:t>) cultural contexts do I use and what others could I bring in to expand my syllabus?</a:t>
            </a:r>
          </a:p>
          <a:p>
            <a:r>
              <a:rPr lang="en-US" dirty="0" smtClean="0"/>
              <a:t>What </a:t>
            </a:r>
            <a:r>
              <a:rPr lang="en-US" dirty="0"/>
              <a:t>specialist works and authors relating to my subject do I use in my teaching? What </a:t>
            </a:r>
            <a:r>
              <a:rPr lang="en-US" dirty="0" smtClean="0"/>
              <a:t>regional</a:t>
            </a:r>
            <a:r>
              <a:rPr lang="sr-Latn-BA" dirty="0" smtClean="0"/>
              <a:t> </a:t>
            </a:r>
            <a:r>
              <a:rPr lang="en-US" dirty="0" smtClean="0"/>
              <a:t>differences </a:t>
            </a:r>
            <a:r>
              <a:rPr lang="en-US" dirty="0"/>
              <a:t>am I aware of in relation to these ‘classics’? How can I encourage critical reflection on </a:t>
            </a:r>
            <a:r>
              <a:rPr lang="en-US" dirty="0" smtClean="0"/>
              <a:t>this</a:t>
            </a:r>
            <a:r>
              <a:rPr lang="sr-Latn-BA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so where relevant promote epistemological diversity?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can I help my students to work with the selected teaching materials from other (</a:t>
            </a:r>
            <a:r>
              <a:rPr lang="en-US" dirty="0" smtClean="0">
                <a:solidFill>
                  <a:srgbClr val="FF0000"/>
                </a:solidFill>
              </a:rPr>
              <a:t>subject-related)</a:t>
            </a:r>
            <a:r>
              <a:rPr lang="sr-Latn-BA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cultural </a:t>
            </a:r>
            <a:r>
              <a:rPr lang="en-US" dirty="0">
                <a:solidFill>
                  <a:srgbClr val="FF0000"/>
                </a:solidFill>
              </a:rPr>
              <a:t>contexts? What additional information might they need to </a:t>
            </a:r>
            <a:r>
              <a:rPr lang="en-US" dirty="0" err="1">
                <a:solidFill>
                  <a:srgbClr val="FF0000"/>
                </a:solidFill>
              </a:rPr>
              <a:t>categorise</a:t>
            </a:r>
            <a:r>
              <a:rPr lang="en-US" dirty="0">
                <a:solidFill>
                  <a:srgbClr val="FF0000"/>
                </a:solidFill>
              </a:rPr>
              <a:t> (critically) the </a:t>
            </a:r>
            <a:r>
              <a:rPr lang="en-US" dirty="0" smtClean="0">
                <a:solidFill>
                  <a:srgbClr val="FF0000"/>
                </a:solidFill>
              </a:rPr>
              <a:t>origins</a:t>
            </a:r>
            <a:r>
              <a:rPr lang="sr-Latn-BA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distribution of the materials, set them in relation to their own life and broaden familiar points </a:t>
            </a:r>
            <a:r>
              <a:rPr lang="en-US" dirty="0" smtClean="0">
                <a:solidFill>
                  <a:srgbClr val="FF0000"/>
                </a:solidFill>
              </a:rPr>
              <a:t>of</a:t>
            </a:r>
            <a:r>
              <a:rPr lang="sr-Latn-BA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view</a:t>
            </a:r>
            <a:r>
              <a:rPr lang="en-US" dirty="0">
                <a:solidFill>
                  <a:srgbClr val="FF0000"/>
                </a:solidFill>
              </a:rPr>
              <a:t>?</a:t>
            </a:r>
          </a:p>
          <a:p>
            <a:r>
              <a:rPr lang="en-US" dirty="0" smtClean="0"/>
              <a:t>What </a:t>
            </a:r>
            <a:r>
              <a:rPr lang="en-US" dirty="0"/>
              <a:t>do I know about the student group (e.g. </a:t>
            </a:r>
            <a:r>
              <a:rPr lang="en-US" dirty="0" err="1"/>
              <a:t>specialised</a:t>
            </a:r>
            <a:r>
              <a:rPr lang="en-US" dirty="0"/>
              <a:t> contexts, previous experience, </a:t>
            </a:r>
            <a:r>
              <a:rPr lang="en-US" dirty="0" smtClean="0"/>
              <a:t>expectations,</a:t>
            </a:r>
            <a:r>
              <a:rPr lang="sr-Latn-BA" dirty="0" smtClean="0"/>
              <a:t> </a:t>
            </a:r>
            <a:r>
              <a:rPr lang="en-US" dirty="0" smtClean="0"/>
              <a:t>educational </a:t>
            </a:r>
            <a:r>
              <a:rPr lang="en-US" dirty="0"/>
              <a:t>backgrounds) and how can I respond to this in my teaching and use their knowledge </a:t>
            </a:r>
            <a:r>
              <a:rPr lang="en-US" dirty="0" smtClean="0"/>
              <a:t>to</a:t>
            </a:r>
            <a:r>
              <a:rPr lang="sr-Latn-BA" dirty="0" smtClean="0"/>
              <a:t> </a:t>
            </a:r>
            <a:r>
              <a:rPr lang="en-US" dirty="0" smtClean="0"/>
              <a:t>broaden </a:t>
            </a:r>
            <a:r>
              <a:rPr lang="en-US" dirty="0"/>
              <a:t>perspectives? What do I need to take care about if I set them to work in groups?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770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Ideas to encourage the </a:t>
            </a:r>
            <a:r>
              <a:rPr lang="en-US" sz="3600" dirty="0" smtClean="0"/>
              <a:t>internationalization </a:t>
            </a:r>
            <a:r>
              <a:rPr lang="en-US" sz="3600" dirty="0"/>
              <a:t>of teaching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9538" y="1604189"/>
            <a:ext cx="834390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Ideas to encourage the </a:t>
            </a:r>
            <a:r>
              <a:rPr lang="en-US" sz="3600" dirty="0" smtClean="0"/>
              <a:t>internationalization </a:t>
            </a:r>
            <a:r>
              <a:rPr lang="en-US" sz="3600" dirty="0"/>
              <a:t>of teaching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5911" y="1850338"/>
            <a:ext cx="9740178" cy="500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5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151" y="447679"/>
            <a:ext cx="6505575" cy="6877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70" y="646282"/>
            <a:ext cx="3495675" cy="14382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319" y="2218162"/>
            <a:ext cx="3381375" cy="1724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69161" y="874880"/>
            <a:ext cx="3390900" cy="14668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01125" y="5431236"/>
            <a:ext cx="31908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6511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7" action="ppaction://hlinkfile"/>
              </a:rPr>
              <a:t>7 Steps to: Internationalizing Teaching and Learning</a:t>
            </a:r>
            <a:endParaRPr lang="sr-Latn-BA" dirty="0" smtClean="0">
              <a:hlinkClick r:id="rId7" action="ppaction://hlinkfile"/>
            </a:endParaRPr>
          </a:p>
          <a:p>
            <a:r>
              <a:rPr lang="sr-Latn-BA" dirty="0" smtClean="0">
                <a:hlinkClick r:id="rId7" action="ppaction://hlinkfile"/>
              </a:rPr>
              <a:t>Plymouth examples</a:t>
            </a:r>
            <a:endParaRPr lang="sr-Latn-BA" dirty="0" smtClean="0"/>
          </a:p>
          <a:p>
            <a:pPr marL="0" indent="0">
              <a:buNone/>
            </a:pPr>
            <a:endParaRPr lang="sr-Latn-BA" dirty="0" smtClean="0"/>
          </a:p>
          <a:p>
            <a:pPr marL="0" indent="0">
              <a:buNone/>
            </a:pPr>
            <a:endParaRPr lang="sr-Latn-BA" dirty="0"/>
          </a:p>
          <a:p>
            <a:pPr marL="0" indent="0">
              <a:buNone/>
            </a:pPr>
            <a:endParaRPr lang="sr-Latn-BA" dirty="0"/>
          </a:p>
          <a:p>
            <a:r>
              <a:rPr lang="en-US" dirty="0">
                <a:hlinkClick r:id="rId8" action="ppaction://hlinkfile"/>
              </a:rPr>
              <a:t>Strategies to </a:t>
            </a:r>
            <a:r>
              <a:rPr lang="en-US" dirty="0" err="1">
                <a:hlinkClick r:id="rId8" action="ppaction://hlinkfile"/>
              </a:rPr>
              <a:t>Internationalise</a:t>
            </a:r>
            <a:r>
              <a:rPr lang="en-US" dirty="0">
                <a:hlinkClick r:id="rId8" action="ppaction://hlinkfile"/>
              </a:rPr>
              <a:t> the Curriculum at the Course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9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7206" y="383060"/>
            <a:ext cx="3728624" cy="20069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9170" y="3376603"/>
            <a:ext cx="12172829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It </a:t>
            </a:r>
            <a:r>
              <a:rPr lang="en-US" sz="2400" dirty="0" smtClean="0"/>
              <a:t>must</a:t>
            </a:r>
            <a:r>
              <a:rPr lang="sr-Latn-BA" sz="2400" dirty="0" smtClean="0"/>
              <a:t> </a:t>
            </a:r>
            <a:r>
              <a:rPr lang="en-US" sz="2400" dirty="0" smtClean="0"/>
              <a:t>be emphasized </a:t>
            </a:r>
            <a:r>
              <a:rPr lang="en-US" sz="2400" dirty="0"/>
              <a:t>that </a:t>
            </a:r>
            <a:r>
              <a:rPr lang="en-US" sz="2400" dirty="0" smtClean="0"/>
              <a:t>internationalization</a:t>
            </a:r>
            <a:r>
              <a:rPr lang="sr-Latn-BA" sz="2400" dirty="0" smtClean="0"/>
              <a:t> </a:t>
            </a:r>
            <a:r>
              <a:rPr lang="en-US" sz="2400" dirty="0" smtClean="0"/>
              <a:t>is </a:t>
            </a:r>
            <a:r>
              <a:rPr lang="en-US" sz="2400" dirty="0"/>
              <a:t>not a goal in itself. </a:t>
            </a:r>
            <a:endParaRPr lang="sr-Latn-BA" sz="2400" dirty="0" smtClean="0"/>
          </a:p>
          <a:p>
            <a:r>
              <a:rPr lang="en-US" sz="2400" dirty="0" smtClean="0"/>
              <a:t>Rather</a:t>
            </a:r>
            <a:r>
              <a:rPr lang="en-US" sz="2400" dirty="0"/>
              <a:t>, it is a </a:t>
            </a:r>
            <a:r>
              <a:rPr lang="en-US" sz="2400" dirty="0" smtClean="0"/>
              <a:t>mean</a:t>
            </a:r>
            <a:r>
              <a:rPr lang="sr-Latn-BA" sz="2400" dirty="0" smtClean="0"/>
              <a:t> </a:t>
            </a:r>
            <a:r>
              <a:rPr lang="en-US" sz="2400" dirty="0" smtClean="0"/>
              <a:t>of </a:t>
            </a:r>
            <a:r>
              <a:rPr lang="en-US" sz="2400" dirty="0"/>
              <a:t>improving quality that, if </a:t>
            </a:r>
            <a:r>
              <a:rPr lang="en-US" sz="2400" dirty="0" smtClean="0"/>
              <a:t>implemented </a:t>
            </a:r>
            <a:r>
              <a:rPr lang="en-US" sz="2400" dirty="0"/>
              <a:t>successfully, not only improves </a:t>
            </a:r>
            <a:r>
              <a:rPr lang="en-US" sz="2400" dirty="0" smtClean="0"/>
              <a:t>the</a:t>
            </a:r>
            <a:r>
              <a:rPr lang="sr-Latn-BA" sz="2400" dirty="0" smtClean="0"/>
              <a:t> </a:t>
            </a:r>
            <a:r>
              <a:rPr lang="en-US" sz="2400" dirty="0" smtClean="0"/>
              <a:t>overall </a:t>
            </a:r>
            <a:r>
              <a:rPr lang="en-US" sz="2400" dirty="0"/>
              <a:t>study quality at the </a:t>
            </a:r>
            <a:r>
              <a:rPr lang="en-US" sz="2400" dirty="0" smtClean="0"/>
              <a:t>University,</a:t>
            </a:r>
            <a:r>
              <a:rPr lang="sr-Latn-BA" sz="2400" dirty="0" smtClean="0"/>
              <a:t> </a:t>
            </a:r>
            <a:r>
              <a:rPr lang="en-US" sz="2400" dirty="0" smtClean="0"/>
              <a:t>but </a:t>
            </a:r>
            <a:r>
              <a:rPr lang="en-US" sz="2400" dirty="0"/>
              <a:t>also grows the University’s reputation </a:t>
            </a:r>
            <a:r>
              <a:rPr lang="en-US" sz="2400" dirty="0" smtClean="0"/>
              <a:t>in</a:t>
            </a:r>
            <a:r>
              <a:rPr lang="sr-Latn-BA" sz="2400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/>
              <a:t>international higher education sphere.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09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4478"/>
            <a:ext cx="11353800" cy="450104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HEIs are charged with the </a:t>
            </a:r>
            <a:r>
              <a:rPr lang="en-US" dirty="0" smtClean="0"/>
              <a:t>responsibility</a:t>
            </a:r>
            <a:r>
              <a:rPr lang="sr-Latn-BA" dirty="0" smtClean="0"/>
              <a:t> </a:t>
            </a:r>
            <a:r>
              <a:rPr lang="en-US" dirty="0" smtClean="0"/>
              <a:t>for </a:t>
            </a:r>
            <a:r>
              <a:rPr lang="en-US" dirty="0"/>
              <a:t>producing graduates who are ‘</a:t>
            </a:r>
            <a:r>
              <a:rPr lang="en-US" dirty="0" smtClean="0"/>
              <a:t>global</a:t>
            </a:r>
            <a:r>
              <a:rPr lang="sr-Latn-BA" dirty="0" smtClean="0"/>
              <a:t> </a:t>
            </a:r>
            <a:r>
              <a:rPr lang="en-US" dirty="0" smtClean="0"/>
              <a:t>citizens</a:t>
            </a:r>
            <a:r>
              <a:rPr lang="en-US" dirty="0"/>
              <a:t>’ and can operate </a:t>
            </a:r>
            <a:r>
              <a:rPr lang="en-US" dirty="0" smtClean="0"/>
              <a:t>effectively</a:t>
            </a:r>
            <a:r>
              <a:rPr lang="sr-Latn-BA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21st </a:t>
            </a:r>
            <a:r>
              <a:rPr lang="en-US" dirty="0" smtClean="0"/>
              <a:t>century</a:t>
            </a:r>
            <a:r>
              <a:rPr lang="sr-Latn-BA" dirty="0" smtClean="0"/>
              <a:t>. ’</a:t>
            </a:r>
            <a:r>
              <a:rPr lang="en-US" dirty="0" smtClean="0"/>
              <a:t>Internationalization’ </a:t>
            </a:r>
            <a:r>
              <a:rPr lang="en-US" dirty="0"/>
              <a:t>is the process </a:t>
            </a:r>
            <a:r>
              <a:rPr lang="en-US" dirty="0" smtClean="0"/>
              <a:t>by</a:t>
            </a:r>
            <a:r>
              <a:rPr lang="sr-Latn-BA" dirty="0" smtClean="0"/>
              <a:t> </a:t>
            </a:r>
            <a:r>
              <a:rPr lang="en-US" dirty="0" smtClean="0"/>
              <a:t>which </a:t>
            </a:r>
            <a:r>
              <a:rPr lang="en-US" dirty="0"/>
              <a:t>HEIs hope to achieve this aim.</a:t>
            </a:r>
          </a:p>
          <a:p>
            <a:r>
              <a:rPr lang="en-US" dirty="0"/>
              <a:t>The term </a:t>
            </a:r>
            <a:r>
              <a:rPr lang="en-US" dirty="0" smtClean="0"/>
              <a:t>‘internationalization’ </a:t>
            </a:r>
            <a:r>
              <a:rPr lang="en-US" dirty="0"/>
              <a:t>does </a:t>
            </a:r>
            <a:r>
              <a:rPr lang="en-US" dirty="0" smtClean="0"/>
              <a:t>not</a:t>
            </a:r>
            <a:r>
              <a:rPr lang="sr-Latn-BA" dirty="0" smtClean="0"/>
              <a:t> </a:t>
            </a:r>
            <a:r>
              <a:rPr lang="en-US" dirty="0" smtClean="0"/>
              <a:t>have </a:t>
            </a:r>
            <a:r>
              <a:rPr lang="en-US" dirty="0"/>
              <a:t>a fixed meaning (</a:t>
            </a:r>
            <a:r>
              <a:rPr lang="en-US" dirty="0" err="1"/>
              <a:t>Leask</a:t>
            </a:r>
            <a:r>
              <a:rPr lang="en-US" dirty="0"/>
              <a:t>, 2005) and </a:t>
            </a:r>
            <a:r>
              <a:rPr lang="en-US" dirty="0" smtClean="0"/>
              <a:t>is</a:t>
            </a:r>
            <a:r>
              <a:rPr lang="sr-Latn-BA" dirty="0" smtClean="0"/>
              <a:t> </a:t>
            </a:r>
            <a:r>
              <a:rPr lang="en-US" dirty="0" smtClean="0"/>
              <a:t>often </a:t>
            </a:r>
            <a:r>
              <a:rPr lang="en-US" dirty="0"/>
              <a:t>only understood in narrow terms </a:t>
            </a:r>
            <a:r>
              <a:rPr lang="en-US" dirty="0" smtClean="0"/>
              <a:t>of</a:t>
            </a:r>
            <a:r>
              <a:rPr lang="sr-Latn-BA" dirty="0" smtClean="0"/>
              <a:t> </a:t>
            </a:r>
            <a:r>
              <a:rPr lang="en-US" dirty="0" smtClean="0"/>
              <a:t>attracting </a:t>
            </a:r>
            <a:r>
              <a:rPr lang="en-US" dirty="0"/>
              <a:t>international staff and </a:t>
            </a:r>
            <a:r>
              <a:rPr lang="en-US" dirty="0" smtClean="0"/>
              <a:t>students</a:t>
            </a:r>
            <a:r>
              <a:rPr lang="sr-Latn-BA" dirty="0" smtClean="0"/>
              <a:t> </a:t>
            </a:r>
            <a:r>
              <a:rPr lang="en-US" dirty="0" smtClean="0"/>
              <a:t>to </a:t>
            </a:r>
            <a:r>
              <a:rPr lang="sr-Latn-BA" dirty="0" smtClean="0"/>
              <a:t>our</a:t>
            </a:r>
            <a:r>
              <a:rPr lang="en-US" dirty="0" smtClean="0"/>
              <a:t> </a:t>
            </a:r>
            <a:r>
              <a:rPr lang="en-US" dirty="0" err="1" smtClean="0"/>
              <a:t>universit</a:t>
            </a:r>
            <a:r>
              <a:rPr lang="sr-Latn-BA" dirty="0" smtClean="0"/>
              <a:t>ies. </a:t>
            </a:r>
            <a:endParaRPr lang="en-US" dirty="0"/>
          </a:p>
          <a:p>
            <a:r>
              <a:rPr lang="en-US" b="1" dirty="0" smtClean="0"/>
              <a:t>Internationalization </a:t>
            </a:r>
            <a:r>
              <a:rPr lang="en-US" b="1" dirty="0"/>
              <a:t>is a broad term that has been used to encompass a range of activities including </a:t>
            </a:r>
            <a:r>
              <a:rPr lang="en-US" b="1" dirty="0" smtClean="0"/>
              <a:t>international</a:t>
            </a:r>
            <a:r>
              <a:rPr lang="sr-Latn-BA" b="1" dirty="0" smtClean="0"/>
              <a:t> </a:t>
            </a:r>
            <a:r>
              <a:rPr lang="en-US" b="1" dirty="0" smtClean="0"/>
              <a:t>student </a:t>
            </a:r>
            <a:r>
              <a:rPr lang="en-US" b="1" dirty="0"/>
              <a:t>recruitment, student mobility and exchange, international teaching and research collaborations, </a:t>
            </a:r>
            <a:r>
              <a:rPr lang="en-US" b="1" dirty="0" smtClean="0"/>
              <a:t>institutional</a:t>
            </a:r>
            <a:r>
              <a:rPr lang="sr-Latn-BA" b="1" dirty="0" smtClean="0"/>
              <a:t> </a:t>
            </a:r>
            <a:r>
              <a:rPr lang="en-US" b="1" dirty="0" smtClean="0"/>
              <a:t>partnerships</a:t>
            </a:r>
            <a:r>
              <a:rPr lang="en-US" b="1" dirty="0"/>
              <a:t>, and embedding international and/or intercultural perspectives within curricula</a:t>
            </a:r>
            <a:r>
              <a:rPr lang="en-US" b="1" dirty="0" smtClean="0"/>
              <a:t>.</a:t>
            </a:r>
            <a:endParaRPr lang="sr-Latn-BA" b="1" dirty="0" smtClean="0"/>
          </a:p>
          <a:p>
            <a:r>
              <a:rPr lang="en-US" dirty="0"/>
              <a:t>However, there are risks associated with </a:t>
            </a:r>
            <a:r>
              <a:rPr lang="en-US" dirty="0" smtClean="0"/>
              <a:t>internationalization </a:t>
            </a:r>
            <a:r>
              <a:rPr lang="en-US" dirty="0"/>
              <a:t>that stem from disjointed institutional decision making, power imbalances, and neo-colonial attitudes. </a:t>
            </a:r>
            <a:endParaRPr lang="sr-Latn-BA" dirty="0" smtClean="0"/>
          </a:p>
          <a:p>
            <a:r>
              <a:rPr lang="en-US" dirty="0" smtClean="0"/>
              <a:t>There </a:t>
            </a:r>
            <a:r>
              <a:rPr lang="en-US" dirty="0"/>
              <a:t>are also multiple barriers to effectively engaging in </a:t>
            </a:r>
            <a:r>
              <a:rPr lang="en-US" dirty="0" smtClean="0"/>
              <a:t>internationalization </a:t>
            </a:r>
            <a:r>
              <a:rPr lang="en-US" dirty="0"/>
              <a:t>including individual student circumstances, staff and institutional preparedness, and geopolitical factors.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/>
              <a:t>Strategies for Course Internationalization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Ensuring that courses and program activities include global perspectives is central to the development of an internationalized faculty. </a:t>
            </a:r>
          </a:p>
          <a:p>
            <a:r>
              <a:rPr lang="en-US" dirty="0"/>
              <a:t>While only a small number of students can benefit from educational experiences abroad, internationalized curricula have the potential to affect all students. </a:t>
            </a:r>
            <a:endParaRPr lang="sr-Latn-BA" dirty="0" smtClean="0"/>
          </a:p>
          <a:p>
            <a:r>
              <a:rPr lang="en-US" b="1" dirty="0"/>
              <a:t>Course internationalization </a:t>
            </a:r>
            <a:r>
              <a:rPr lang="en-US" dirty="0"/>
              <a:t>is “a process by which international elements are infused into course content, international resources are used in course readings and assignments, and instructional methodologies appropriate to a culturally diverse student population are </a:t>
            </a:r>
            <a:r>
              <a:rPr lang="en-US" dirty="0" smtClean="0"/>
              <a:t>implemented„</a:t>
            </a:r>
            <a:r>
              <a:rPr lang="sr-Latn-BA" dirty="0" smtClean="0"/>
              <a:t> (Portland Community College)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15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Depending on the extent and expected outcomes of course internationalization, instructors choose different approaches to internationalize their courses. </a:t>
            </a:r>
            <a:endParaRPr lang="sr-Latn-BA" dirty="0" smtClean="0"/>
          </a:p>
          <a:p>
            <a:r>
              <a:rPr lang="en-US" dirty="0" smtClean="0"/>
              <a:t>These </a:t>
            </a:r>
            <a:r>
              <a:rPr lang="en-US" dirty="0"/>
              <a:t>approaches range from simply adding international content to doing a fundamental course re-design for internationalization. </a:t>
            </a:r>
            <a:endParaRPr lang="sr-Latn-BA" dirty="0" smtClean="0"/>
          </a:p>
          <a:p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three main approaches </a:t>
            </a:r>
            <a:r>
              <a:rPr lang="en-US" dirty="0"/>
              <a:t>are used by faculty members to internationalize their </a:t>
            </a:r>
            <a:r>
              <a:rPr lang="en-US" dirty="0" smtClean="0"/>
              <a:t>courses</a:t>
            </a:r>
            <a:r>
              <a:rPr lang="sr-Latn-BA" dirty="0" smtClean="0"/>
              <a:t> (University of Waterloo).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982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44" y="7621"/>
            <a:ext cx="7123026" cy="689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09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0" y="1503016"/>
            <a:ext cx="4540473" cy="5354984"/>
          </a:xfrm>
        </p:spPr>
        <p:txBody>
          <a:bodyPr>
            <a:normAutofit/>
          </a:bodyPr>
          <a:lstStyle/>
          <a:p>
            <a:r>
              <a:rPr lang="en-US" sz="2400" dirty="0"/>
              <a:t>The following </a:t>
            </a:r>
            <a:r>
              <a:rPr lang="en-US" sz="2400" dirty="0" smtClean="0"/>
              <a:t>table </a:t>
            </a:r>
            <a:r>
              <a:rPr lang="en-US" sz="2400" dirty="0"/>
              <a:t>presents strategies for comprehensive course internationalization that can permeate all aspects of the course </a:t>
            </a:r>
            <a:r>
              <a:rPr lang="en-US" sz="2400" dirty="0" smtClean="0"/>
              <a:t>design</a:t>
            </a:r>
            <a:r>
              <a:rPr lang="sr-Latn-BA" sz="2400" dirty="0" smtClean="0"/>
              <a:t>:</a:t>
            </a:r>
          </a:p>
          <a:p>
            <a:r>
              <a:rPr lang="sr-Latn-BA" sz="2400" b="1" u="sng" dirty="0" smtClean="0"/>
              <a:t>Internationalized student learning outcomes</a:t>
            </a:r>
          </a:p>
          <a:p>
            <a:r>
              <a:rPr lang="sr-Latn-BA" sz="2400" dirty="0" smtClean="0"/>
              <a:t>Internationalized content</a:t>
            </a:r>
          </a:p>
          <a:p>
            <a:r>
              <a:rPr lang="en-US" sz="2400" dirty="0"/>
              <a:t>Internationalized teaching and learning </a:t>
            </a:r>
            <a:r>
              <a:rPr lang="en-US" sz="2400" dirty="0" smtClean="0"/>
              <a:t>activities</a:t>
            </a:r>
            <a:endParaRPr lang="sr-Latn-BA" sz="2400" dirty="0" smtClean="0"/>
          </a:p>
          <a:p>
            <a:r>
              <a:rPr lang="sr-Latn-BA" sz="2400" dirty="0"/>
              <a:t>Internationalized assessment methods</a:t>
            </a:r>
          </a:p>
          <a:p>
            <a:endParaRPr lang="sr-Latn-BA" sz="2400" dirty="0" smtClean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907" y="1272489"/>
            <a:ext cx="7410450" cy="561022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6096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0125" y="1772201"/>
            <a:ext cx="7381875" cy="423862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9170" y="1503016"/>
            <a:ext cx="4540473" cy="535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following table presents strategies for comprehensive course internationalization that can permeate all aspects of the course design</a:t>
            </a:r>
            <a:r>
              <a:rPr lang="sr-Latn-BA" sz="2400" dirty="0" smtClean="0"/>
              <a:t>:</a:t>
            </a:r>
          </a:p>
          <a:p>
            <a:r>
              <a:rPr lang="sr-Latn-BA" sz="2400" dirty="0" smtClean="0"/>
              <a:t>Internationalized student learning outcomes</a:t>
            </a:r>
          </a:p>
          <a:p>
            <a:r>
              <a:rPr lang="sr-Latn-BA" sz="2400" b="1" u="sng" dirty="0" smtClean="0"/>
              <a:t>Internationalized content</a:t>
            </a:r>
          </a:p>
          <a:p>
            <a:r>
              <a:rPr lang="en-US" sz="2400" dirty="0" smtClean="0"/>
              <a:t>Internationalized teaching and learning activities</a:t>
            </a:r>
            <a:endParaRPr lang="sr-Latn-BA" sz="2400" dirty="0" smtClean="0"/>
          </a:p>
          <a:p>
            <a:r>
              <a:rPr lang="sr-Latn-BA" sz="2400" dirty="0" smtClean="0"/>
              <a:t>Internationalized assessment methods</a:t>
            </a:r>
          </a:p>
          <a:p>
            <a:endParaRPr lang="sr-Latn-BA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513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internationalize my course?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025" y="1772201"/>
            <a:ext cx="7419975" cy="508635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9170" y="1503016"/>
            <a:ext cx="4540473" cy="535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following table presents strategies for comprehensive course internationalization that can permeate all aspects of the course design</a:t>
            </a:r>
            <a:r>
              <a:rPr lang="sr-Latn-BA" sz="2400" dirty="0" smtClean="0"/>
              <a:t>:</a:t>
            </a:r>
          </a:p>
          <a:p>
            <a:r>
              <a:rPr lang="sr-Latn-BA" sz="2400" dirty="0" smtClean="0"/>
              <a:t>Internationalized student learning outcomes</a:t>
            </a:r>
          </a:p>
          <a:p>
            <a:r>
              <a:rPr lang="sr-Latn-BA" sz="2400" dirty="0" smtClean="0"/>
              <a:t>Internationalized content</a:t>
            </a:r>
          </a:p>
          <a:p>
            <a:r>
              <a:rPr lang="en-US" sz="2400" b="1" u="sng" dirty="0" smtClean="0"/>
              <a:t>Internationalized teaching and learning activities</a:t>
            </a:r>
            <a:endParaRPr lang="sr-Latn-BA" sz="2400" b="1" u="sng" dirty="0" smtClean="0"/>
          </a:p>
          <a:p>
            <a:r>
              <a:rPr lang="sr-Latn-BA" sz="2400" dirty="0" smtClean="0"/>
              <a:t>Internationalized assessment methods</a:t>
            </a:r>
          </a:p>
          <a:p>
            <a:endParaRPr lang="sr-Latn-BA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46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</TotalTime>
  <Words>807</Words>
  <Application>Microsoft Office PowerPoint</Application>
  <PresentationFormat>Widescreen</PresentationFormat>
  <Paragraphs>59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How to internationalize curriculum?  4.2 WORKSHOP ON INTERNATIONALISATION OF THE CURRICULA</vt:lpstr>
      <vt:lpstr>PowerPoint Presentation</vt:lpstr>
      <vt:lpstr>Overview</vt:lpstr>
      <vt:lpstr>Strategies for Course Internationalization</vt:lpstr>
      <vt:lpstr>How do I internationalize my course?</vt:lpstr>
      <vt:lpstr>PowerPoint Presentation</vt:lpstr>
      <vt:lpstr>How do I internationalize my course?</vt:lpstr>
      <vt:lpstr>How do I internationalize my course?</vt:lpstr>
      <vt:lpstr>How do I internationalize my course?</vt:lpstr>
      <vt:lpstr>How do I internationalize my course?</vt:lpstr>
      <vt:lpstr>Examples of course internationalization</vt:lpstr>
      <vt:lpstr>Examples of course internationalization</vt:lpstr>
      <vt:lpstr>Ideas to encourage the internationalization of teaching</vt:lpstr>
      <vt:lpstr>Ideas to encourage the internationalization of teaching</vt:lpstr>
      <vt:lpstr>Ideas to encourage the internationalization of teaching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Nenad Markovic</cp:lastModifiedBy>
  <cp:revision>32</cp:revision>
  <dcterms:created xsi:type="dcterms:W3CDTF">2023-04-19T08:12:10Z</dcterms:created>
  <dcterms:modified xsi:type="dcterms:W3CDTF">2024-10-09T08:07:29Z</dcterms:modified>
</cp:coreProperties>
</file>